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58" r:id="rId6"/>
    <p:sldId id="260" r:id="rId7"/>
    <p:sldId id="262" r:id="rId8"/>
    <p:sldId id="264" r:id="rId9"/>
    <p:sldId id="259"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DB71B8-DCE7-BDE8-15C6-F88D44F7DDE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D1D0893-F0D5-54CE-8DA9-F7D943E93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3CD774D-B7D4-7587-84EE-538DA305B48C}"/>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5" name="Alt Bilgi Yer Tutucusu 4">
            <a:extLst>
              <a:ext uri="{FF2B5EF4-FFF2-40B4-BE49-F238E27FC236}">
                <a16:creationId xmlns:a16="http://schemas.microsoft.com/office/drawing/2014/main" id="{95CB6B47-1A5F-1FEF-F409-F714FD6E5C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C4858C-E892-EAA8-29B0-CEC2412C047E}"/>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203337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E2C947-9268-C749-5054-3DE9E200FFA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357D333-D724-CE1D-26E3-26DC19C4DD0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A73678-FACF-4CD9-0EFB-7D01E00833F5}"/>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5" name="Alt Bilgi Yer Tutucusu 4">
            <a:extLst>
              <a:ext uri="{FF2B5EF4-FFF2-40B4-BE49-F238E27FC236}">
                <a16:creationId xmlns:a16="http://schemas.microsoft.com/office/drawing/2014/main" id="{9704EF96-A201-97BF-01C7-D3C855470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F00824-2106-57A7-2296-0AA434B1EE5C}"/>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209621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83F02B0-93FE-B842-7B81-5422ABB0355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9B8832-EF66-3E90-9D62-5826C4454C1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6EDCAD-B978-4B19-174C-F3A6ED3D7051}"/>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5" name="Alt Bilgi Yer Tutucusu 4">
            <a:extLst>
              <a:ext uri="{FF2B5EF4-FFF2-40B4-BE49-F238E27FC236}">
                <a16:creationId xmlns:a16="http://schemas.microsoft.com/office/drawing/2014/main" id="{43638A8F-79B9-D86B-DA5D-B570D8DDC2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37E421E-7F77-12E5-644C-85307C5E5E39}"/>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260970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A2A932-F9C8-A579-B5CC-0D0F4BE4542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8C9A1D-481C-025A-63AC-1ECB5EB89E3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CE35C32-0D2A-7031-BE84-D76E3C3FBCC2}"/>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5" name="Alt Bilgi Yer Tutucusu 4">
            <a:extLst>
              <a:ext uri="{FF2B5EF4-FFF2-40B4-BE49-F238E27FC236}">
                <a16:creationId xmlns:a16="http://schemas.microsoft.com/office/drawing/2014/main" id="{2F58F68F-BD83-49DE-E937-4264D34C4A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F62423-2583-7E1D-944C-5545213B0F04}"/>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717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A47AEF-04B7-7DF0-4801-9518E8B3502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FB2D787-6ECF-7246-B520-D697F234EC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1CCFE3E-8AFD-0C62-8F57-14A8DE52CCF9}"/>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5" name="Alt Bilgi Yer Tutucusu 4">
            <a:extLst>
              <a:ext uri="{FF2B5EF4-FFF2-40B4-BE49-F238E27FC236}">
                <a16:creationId xmlns:a16="http://schemas.microsoft.com/office/drawing/2014/main" id="{BB0536D5-4F5A-D700-8DA7-AC86786B07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FE7EB4-2C02-11D3-15AD-79A88D032983}"/>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348695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C17CD5-4ED4-DDAC-5553-7293B7EB680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F6E8CAD-CCF9-90B5-76C9-05146DFB8ED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2765A55-B3CD-0B49-C83F-BAAA7EF7B78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1FC3FD3-1EBD-1812-BD55-87F8FBA6AE6F}"/>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6" name="Alt Bilgi Yer Tutucusu 5">
            <a:extLst>
              <a:ext uri="{FF2B5EF4-FFF2-40B4-BE49-F238E27FC236}">
                <a16:creationId xmlns:a16="http://schemas.microsoft.com/office/drawing/2014/main" id="{D4A347B3-E98E-DD20-47C4-796DD9F220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4508CC-0C03-9910-4B73-6258971D3738}"/>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424205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23D18B-A930-32F2-3EDE-2BEBFE3322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DBB30C7-5D2F-51DA-CBAF-4C2BC6A71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3CE478-6515-E9CA-E66E-042283A49D3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101AC9C-2E9B-92C5-3C72-CE58FF2C7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86ABB27-B6ED-9342-32E4-D74A03F9832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E47D863-3984-1E88-B6DB-55FDBF415A0F}"/>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8" name="Alt Bilgi Yer Tutucusu 7">
            <a:extLst>
              <a:ext uri="{FF2B5EF4-FFF2-40B4-BE49-F238E27FC236}">
                <a16:creationId xmlns:a16="http://schemas.microsoft.com/office/drawing/2014/main" id="{6657FFC5-072F-EB72-0EC4-68294FF569B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653EF58-DB28-7230-2591-1211F92B4638}"/>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313288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ACE73-2CFB-8EDF-9F22-BBCFCE9E22D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11FACC1-E87F-CADF-E77A-1AA4AF10970C}"/>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4" name="Alt Bilgi Yer Tutucusu 3">
            <a:extLst>
              <a:ext uri="{FF2B5EF4-FFF2-40B4-BE49-F238E27FC236}">
                <a16:creationId xmlns:a16="http://schemas.microsoft.com/office/drawing/2014/main" id="{9EDFC1AE-E479-B368-780B-B93E4B37D7F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4EF965C-7065-7920-2632-106D1279454B}"/>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13403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BC988A0-E608-38AE-A56C-80100A170298}"/>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3" name="Alt Bilgi Yer Tutucusu 2">
            <a:extLst>
              <a:ext uri="{FF2B5EF4-FFF2-40B4-BE49-F238E27FC236}">
                <a16:creationId xmlns:a16="http://schemas.microsoft.com/office/drawing/2014/main" id="{82691B91-E085-BF8B-0B4D-24C987C5FBF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42B4115-713E-7DE1-663A-F38D3450D684}"/>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169234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08C2B0-8C15-5EBE-AFDE-1686764A20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2911EA1-D097-A657-9D0C-5B7668684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2434980-50F3-40DD-8217-C8FEE0B99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7ECFF7-9B84-8803-2A69-730F71F576C8}"/>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6" name="Alt Bilgi Yer Tutucusu 5">
            <a:extLst>
              <a:ext uri="{FF2B5EF4-FFF2-40B4-BE49-F238E27FC236}">
                <a16:creationId xmlns:a16="http://schemas.microsoft.com/office/drawing/2014/main" id="{80F47BDF-F8F5-4C00-F4A6-47B0D3ADE42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380EC6-F7AC-ACE5-7193-FC35E641E803}"/>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253201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6A06C0-61B1-2C55-B967-383B40E1E7B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1A12CBE-C7C8-7E64-A3F2-0E7E96A52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C7ACEAC-D137-32A0-5092-F840FDF70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97EC62-DF22-F4B1-FEC8-A46BC4297C30}"/>
              </a:ext>
            </a:extLst>
          </p:cNvPr>
          <p:cNvSpPr>
            <a:spLocks noGrp="1"/>
          </p:cNvSpPr>
          <p:nvPr>
            <p:ph type="dt" sz="half" idx="10"/>
          </p:nvPr>
        </p:nvSpPr>
        <p:spPr/>
        <p:txBody>
          <a:bodyPr/>
          <a:lstStyle/>
          <a:p>
            <a:fld id="{2760D4F4-8AC8-4FFE-A75F-14260ECCCAFF}" type="datetimeFigureOut">
              <a:rPr lang="tr-TR" smtClean="0"/>
              <a:t>22.12.2022</a:t>
            </a:fld>
            <a:endParaRPr lang="tr-TR"/>
          </a:p>
        </p:txBody>
      </p:sp>
      <p:sp>
        <p:nvSpPr>
          <p:cNvPr id="6" name="Alt Bilgi Yer Tutucusu 5">
            <a:extLst>
              <a:ext uri="{FF2B5EF4-FFF2-40B4-BE49-F238E27FC236}">
                <a16:creationId xmlns:a16="http://schemas.microsoft.com/office/drawing/2014/main" id="{1284F790-960D-AF20-86DB-A966F4C6402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AD25F80-1232-C81E-52A8-8AB749FC565E}"/>
              </a:ext>
            </a:extLst>
          </p:cNvPr>
          <p:cNvSpPr>
            <a:spLocks noGrp="1"/>
          </p:cNvSpPr>
          <p:nvPr>
            <p:ph type="sldNum" sz="quarter" idx="12"/>
          </p:nvPr>
        </p:nvSpPr>
        <p:spPr/>
        <p:txBody>
          <a:bodyPr/>
          <a:lstStyle/>
          <a:p>
            <a:fld id="{A486EB39-C665-4A13-8A84-82922A6E2F52}" type="slidenum">
              <a:rPr lang="tr-TR" smtClean="0"/>
              <a:t>‹#›</a:t>
            </a:fld>
            <a:endParaRPr lang="tr-TR"/>
          </a:p>
        </p:txBody>
      </p:sp>
    </p:spTree>
    <p:extLst>
      <p:ext uri="{BB962C8B-B14F-4D97-AF65-F5344CB8AC3E}">
        <p14:creationId xmlns:p14="http://schemas.microsoft.com/office/powerpoint/2010/main" val="120224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6CBDA1-A5DB-CFC1-BCA9-B4B1005C7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A43512D-DE7D-9925-C28B-1431B0A90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5B6461-9D58-57DB-EACB-E83AD663C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D4F4-8AC8-4FFE-A75F-14260ECCCAFF}" type="datetimeFigureOut">
              <a:rPr lang="tr-TR" smtClean="0"/>
              <a:t>22.12.2022</a:t>
            </a:fld>
            <a:endParaRPr lang="tr-TR"/>
          </a:p>
        </p:txBody>
      </p:sp>
      <p:sp>
        <p:nvSpPr>
          <p:cNvPr id="5" name="Alt Bilgi Yer Tutucusu 4">
            <a:extLst>
              <a:ext uri="{FF2B5EF4-FFF2-40B4-BE49-F238E27FC236}">
                <a16:creationId xmlns:a16="http://schemas.microsoft.com/office/drawing/2014/main" id="{06A20904-EFA8-871D-4FB4-627146A98B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78ED132-7C0A-4CC5-DE9F-32549307E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6EB39-C665-4A13-8A84-82922A6E2F52}" type="slidenum">
              <a:rPr lang="tr-TR" smtClean="0"/>
              <a:t>‹#›</a:t>
            </a:fld>
            <a:endParaRPr lang="tr-TR"/>
          </a:p>
        </p:txBody>
      </p:sp>
    </p:spTree>
    <p:extLst>
      <p:ext uri="{BB962C8B-B14F-4D97-AF65-F5344CB8AC3E}">
        <p14:creationId xmlns:p14="http://schemas.microsoft.com/office/powerpoint/2010/main" val="19269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B4AF53-FEDF-C765-6BCC-E3A027748172}"/>
              </a:ext>
            </a:extLst>
          </p:cNvPr>
          <p:cNvSpPr>
            <a:spLocks noGrp="1"/>
          </p:cNvSpPr>
          <p:nvPr>
            <p:ph type="ctrTitle"/>
          </p:nvPr>
        </p:nvSpPr>
        <p:spPr>
          <a:xfrm>
            <a:off x="1524000" y="1122363"/>
            <a:ext cx="9144000" cy="2563372"/>
          </a:xfrm>
        </p:spPr>
        <p:txBody>
          <a:bodyPr/>
          <a:lstStyle/>
          <a:p>
            <a:r>
              <a:rPr lang="tr-TR" dirty="0">
                <a:solidFill>
                  <a:srgbClr val="FF0000"/>
                </a:solidFill>
              </a:rPr>
              <a:t>SINAV KAYGISI</a:t>
            </a:r>
          </a:p>
        </p:txBody>
      </p:sp>
    </p:spTree>
    <p:extLst>
      <p:ext uri="{BB962C8B-B14F-4D97-AF65-F5344CB8AC3E}">
        <p14:creationId xmlns:p14="http://schemas.microsoft.com/office/powerpoint/2010/main" val="205952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5EFFC-6C18-22D4-A1D5-6E517656194E}"/>
              </a:ext>
            </a:extLst>
          </p:cNvPr>
          <p:cNvSpPr>
            <a:spLocks noGrp="1"/>
          </p:cNvSpPr>
          <p:nvPr>
            <p:ph type="title"/>
          </p:nvPr>
        </p:nvSpPr>
        <p:spPr/>
        <p:txBody>
          <a:bodyPr/>
          <a:lstStyle/>
          <a:p>
            <a:r>
              <a:rPr lang="tr-TR" dirty="0">
                <a:solidFill>
                  <a:srgbClr val="FF0000"/>
                </a:solidFill>
              </a:rPr>
              <a:t>   Sınav Kaygısının Fizyolojik Belirtileri</a:t>
            </a:r>
          </a:p>
        </p:txBody>
      </p:sp>
      <p:pic>
        <p:nvPicPr>
          <p:cNvPr id="4" name="İçerik Yer Tutucusu 3">
            <a:extLst>
              <a:ext uri="{FF2B5EF4-FFF2-40B4-BE49-F238E27FC236}">
                <a16:creationId xmlns:a16="http://schemas.microsoft.com/office/drawing/2014/main" id="{1A804FF2-5E2C-ECF0-79C6-16B162BE5667}"/>
              </a:ext>
            </a:extLst>
          </p:cNvPr>
          <p:cNvPicPr>
            <a:picLocks noGrp="1" noChangeAspect="1"/>
          </p:cNvPicPr>
          <p:nvPr>
            <p:ph idx="1"/>
          </p:nvPr>
        </p:nvPicPr>
        <p:blipFill>
          <a:blip r:embed="rId2"/>
          <a:stretch>
            <a:fillRect/>
          </a:stretch>
        </p:blipFill>
        <p:spPr>
          <a:xfrm>
            <a:off x="5861539" y="1690688"/>
            <a:ext cx="5828713" cy="4119269"/>
          </a:xfrm>
          <a:prstGeom prst="rect">
            <a:avLst/>
          </a:prstGeom>
        </p:spPr>
      </p:pic>
      <p:sp>
        <p:nvSpPr>
          <p:cNvPr id="6" name="Metin kutusu 5">
            <a:extLst>
              <a:ext uri="{FF2B5EF4-FFF2-40B4-BE49-F238E27FC236}">
                <a16:creationId xmlns:a16="http://schemas.microsoft.com/office/drawing/2014/main" id="{82C45BFA-4A2F-2D46-AE2B-C7785A8ED2BD}"/>
              </a:ext>
            </a:extLst>
          </p:cNvPr>
          <p:cNvSpPr txBox="1"/>
          <p:nvPr/>
        </p:nvSpPr>
        <p:spPr>
          <a:xfrm>
            <a:off x="838200" y="1690688"/>
            <a:ext cx="4760742" cy="3970318"/>
          </a:xfrm>
          <a:prstGeom prst="rect">
            <a:avLst/>
          </a:prstGeom>
          <a:noFill/>
        </p:spPr>
        <p:txBody>
          <a:bodyPr wrap="square" rtlCol="0">
            <a:spAutoFit/>
          </a:bodyPr>
          <a:lstStyle/>
          <a:p>
            <a:r>
              <a:rPr lang="tr-TR" dirty="0">
                <a:latin typeface="Tahoma" panose="020B0604030504040204" pitchFamily="34" charset="0"/>
                <a:ea typeface="Tahoma" panose="020B0604030504040204" pitchFamily="34" charset="0"/>
                <a:cs typeface="Tahoma" panose="020B0604030504040204" pitchFamily="34" charset="0"/>
              </a:rPr>
              <a:t>Yoğun kaygı yaşayan bireyde özellikle fizyolojik belirtiler bazı hastalıkların da habercisi olabilmektedir. Kaygının en yoğun yaşandığı dönemlerde en etkilenen organlardan biri midedir. Mide rahatsızlıkları daha sık görülmektedir. Gastrit, ülser, bulantı ya da kusma, karın ağrısı, bağırsak hareketlerinde bozulma ishal ya da kabızlık, ellerde ve ayaklarda titreme ya da uyuşma, sık idrara çıkma isteği, baş ağrısı, uyku problemleri (özellikle uyku kalitesini ciddi düzeyde bozar), ağız kuruluğu, nefes alıp vermede güçlük ve kalp atış sayısının artması gibi belirtiler yaşanabilir.</a:t>
            </a:r>
          </a:p>
        </p:txBody>
      </p:sp>
    </p:spTree>
    <p:extLst>
      <p:ext uri="{BB962C8B-B14F-4D97-AF65-F5344CB8AC3E}">
        <p14:creationId xmlns:p14="http://schemas.microsoft.com/office/powerpoint/2010/main" val="419681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37D444-D3D1-50C4-3C2E-FD66F0645BF2}"/>
              </a:ext>
            </a:extLst>
          </p:cNvPr>
          <p:cNvSpPr>
            <a:spLocks noGrp="1"/>
          </p:cNvSpPr>
          <p:nvPr>
            <p:ph type="title"/>
          </p:nvPr>
        </p:nvSpPr>
        <p:spPr/>
        <p:txBody>
          <a:bodyPr/>
          <a:lstStyle/>
          <a:p>
            <a:r>
              <a:rPr lang="tr-TR" dirty="0">
                <a:solidFill>
                  <a:srgbClr val="FF0000"/>
                </a:solidFill>
              </a:rPr>
              <a:t>Sınav Kaygısının Duygusal Belirtiler</a:t>
            </a:r>
          </a:p>
        </p:txBody>
      </p:sp>
      <p:sp>
        <p:nvSpPr>
          <p:cNvPr id="3" name="İçerik Yer Tutucusu 2">
            <a:extLst>
              <a:ext uri="{FF2B5EF4-FFF2-40B4-BE49-F238E27FC236}">
                <a16:creationId xmlns:a16="http://schemas.microsoft.com/office/drawing/2014/main" id="{FD5EA929-DFD8-01B0-2DF2-BDFD390F9E52}"/>
              </a:ext>
            </a:extLst>
          </p:cNvPr>
          <p:cNvSpPr>
            <a:spLocks noGrp="1"/>
          </p:cNvSpPr>
          <p:nvPr>
            <p:ph idx="1"/>
          </p:nvPr>
        </p:nvSpPr>
        <p:spPr>
          <a:xfrm>
            <a:off x="838200" y="1361392"/>
            <a:ext cx="11203745" cy="4667250"/>
          </a:xfrm>
        </p:spPr>
        <p:txBody>
          <a:bodyPr>
            <a:normAutofit lnSpcReduction="10000"/>
          </a:bodyPr>
          <a:lstStyle/>
          <a:p>
            <a:endParaRPr lang="tr-TR" dirty="0"/>
          </a:p>
          <a:p>
            <a:r>
              <a:rPr lang="tr-TR" dirty="0"/>
              <a:t>Özellikle yoğun sınav kaygısı yaşayan bireyde görülen öfke, başarısız olma korkusu ve panik halinin uzun süre devam etmesiyle kişiyi duygusal olarak etkilemektedir ve bu duygunun içselleştirilmesiyle beraber bir süre sonra bu durum kişilik özelliği haline gelmektedir. Sınav kaygısıyla edinilen bu alışkanlık bireyin ilerleyen yaşamında da başka durumlarda farklı şekilde ortaya çıkabilmektedir. Örneğin; sınav kaygısı yaşayan bir kişinin yaşamının her alanında başarısız olma düşüncesinin devam etmesidir. Özellikle de olumsuz durumların yaşanacağına dair endişe hali, sınavda sürenin yetmeyeceği düşüncesinin oluşturduğu endişe durumu, gerginlik, üzüntü, korku, huzursuzluk, çabuk sinirlenmek, içe kapanmak, hayal kırıklığı, mahcubiyet, telaş ve panik gibi duygusal belirtiler meydana gelebilir.</a:t>
            </a:r>
          </a:p>
        </p:txBody>
      </p:sp>
    </p:spTree>
    <p:extLst>
      <p:ext uri="{BB962C8B-B14F-4D97-AF65-F5344CB8AC3E}">
        <p14:creationId xmlns:p14="http://schemas.microsoft.com/office/powerpoint/2010/main" val="55552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8786B9-77C6-E5CF-0D5B-BED055A27497}"/>
              </a:ext>
            </a:extLst>
          </p:cNvPr>
          <p:cNvSpPr>
            <a:spLocks noGrp="1"/>
          </p:cNvSpPr>
          <p:nvPr>
            <p:ph type="title"/>
          </p:nvPr>
        </p:nvSpPr>
        <p:spPr>
          <a:xfrm>
            <a:off x="713179" y="607597"/>
            <a:ext cx="3932237" cy="1069975"/>
          </a:xfrm>
        </p:spPr>
        <p:txBody>
          <a:bodyPr/>
          <a:lstStyle/>
          <a:p>
            <a:r>
              <a:rPr lang="tr-TR" dirty="0">
                <a:solidFill>
                  <a:srgbClr val="FF0000"/>
                </a:solidFill>
              </a:rPr>
              <a:t>Sınav Kaygısında Bilişsel Belirtiler</a:t>
            </a:r>
          </a:p>
        </p:txBody>
      </p:sp>
      <p:pic>
        <p:nvPicPr>
          <p:cNvPr id="6" name="Resim Yer Tutucusu 5">
            <a:extLst>
              <a:ext uri="{FF2B5EF4-FFF2-40B4-BE49-F238E27FC236}">
                <a16:creationId xmlns:a16="http://schemas.microsoft.com/office/drawing/2014/main" id="{271F056C-AC67-CEB6-FE7C-4C2671140A8E}"/>
              </a:ext>
            </a:extLst>
          </p:cNvPr>
          <p:cNvPicPr>
            <a:picLocks noGrp="1" noChangeAspect="1"/>
          </p:cNvPicPr>
          <p:nvPr>
            <p:ph type="pic" idx="1"/>
          </p:nvPr>
        </p:nvPicPr>
        <p:blipFill>
          <a:blip r:embed="rId2"/>
          <a:srcRect l="14349" r="14349"/>
          <a:stretch>
            <a:fillRect/>
          </a:stretch>
        </p:blipFill>
        <p:spPr>
          <a:prstGeom prst="rect">
            <a:avLst/>
          </a:prstGeom>
        </p:spPr>
      </p:pic>
      <p:sp>
        <p:nvSpPr>
          <p:cNvPr id="4" name="Metin Yer Tutucusu 3">
            <a:extLst>
              <a:ext uri="{FF2B5EF4-FFF2-40B4-BE49-F238E27FC236}">
                <a16:creationId xmlns:a16="http://schemas.microsoft.com/office/drawing/2014/main" id="{0BA8F826-FBC4-E2E0-F82B-3BDBD3D90493}"/>
              </a:ext>
            </a:extLst>
          </p:cNvPr>
          <p:cNvSpPr>
            <a:spLocks noGrp="1"/>
          </p:cNvSpPr>
          <p:nvPr>
            <p:ph type="body" sz="half" idx="2"/>
          </p:nvPr>
        </p:nvSpPr>
        <p:spPr/>
        <p:txBody>
          <a:bodyPr>
            <a:normAutofit/>
          </a:bodyPr>
          <a:lstStyle/>
          <a:p>
            <a:r>
              <a:rPr lang="tr-TR" sz="2000" dirty="0">
                <a:latin typeface="Tahoma" panose="020B0604030504040204" pitchFamily="34" charset="0"/>
                <a:ea typeface="Tahoma" panose="020B0604030504040204" pitchFamily="34" charset="0"/>
                <a:cs typeface="Tahoma" panose="020B0604030504040204" pitchFamily="34" charset="0"/>
              </a:rPr>
              <a:t>Fiziksel ve duygusal belirtilere bağlı olarak bilişsel belirtiler meydana gelir. Düşünceyi ve dikkati toparlamada güçlük çekmek, düşünceyi ifade edememek, konsantrasyon güçlüğü, odaklanma problemi, okuduğunu anlamakta güçlük çekmek, unutkanlık, olumsuz düşünceler ve bellek sorunları gibi belirtiler meydana gelmektedir.</a:t>
            </a:r>
          </a:p>
        </p:txBody>
      </p:sp>
    </p:spTree>
    <p:extLst>
      <p:ext uri="{BB962C8B-B14F-4D97-AF65-F5344CB8AC3E}">
        <p14:creationId xmlns:p14="http://schemas.microsoft.com/office/powerpoint/2010/main" val="29212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42670C-0B61-9FC4-5DB2-5CD9C360836F}"/>
              </a:ext>
            </a:extLst>
          </p:cNvPr>
          <p:cNvSpPr>
            <a:spLocks noGrp="1"/>
          </p:cNvSpPr>
          <p:nvPr>
            <p:ph type="title"/>
          </p:nvPr>
        </p:nvSpPr>
        <p:spPr/>
        <p:txBody>
          <a:bodyPr/>
          <a:lstStyle/>
          <a:p>
            <a:r>
              <a:rPr lang="tr-TR" dirty="0">
                <a:solidFill>
                  <a:srgbClr val="FF0000"/>
                </a:solidFill>
              </a:rPr>
              <a:t>Sınav Kaygısıyla </a:t>
            </a:r>
            <a:r>
              <a:rPr lang="tr-TR" dirty="0" err="1">
                <a:solidFill>
                  <a:srgbClr val="FF0000"/>
                </a:solidFill>
              </a:rPr>
              <a:t>Başetme</a:t>
            </a:r>
            <a:r>
              <a:rPr lang="tr-TR" dirty="0">
                <a:solidFill>
                  <a:srgbClr val="FF0000"/>
                </a:solidFill>
              </a:rPr>
              <a:t> Stratejileri</a:t>
            </a:r>
          </a:p>
        </p:txBody>
      </p:sp>
      <p:sp>
        <p:nvSpPr>
          <p:cNvPr id="3" name="İçerik Yer Tutucusu 2">
            <a:extLst>
              <a:ext uri="{FF2B5EF4-FFF2-40B4-BE49-F238E27FC236}">
                <a16:creationId xmlns:a16="http://schemas.microsoft.com/office/drawing/2014/main" id="{D8CFB0DC-1E80-430F-D91B-6D441D0E4D67}"/>
              </a:ext>
            </a:extLst>
          </p:cNvPr>
          <p:cNvSpPr>
            <a:spLocks noGrp="1"/>
          </p:cNvSpPr>
          <p:nvPr>
            <p:ph sz="half" idx="1"/>
          </p:nvPr>
        </p:nvSpPr>
        <p:spPr/>
        <p:txBody>
          <a:bodyPr>
            <a:normAutofit lnSpcReduction="10000"/>
          </a:bodyPr>
          <a:lstStyle/>
          <a:p>
            <a:r>
              <a:rPr lang="tr-TR" dirty="0"/>
              <a:t>Nefes Egzersizleri</a:t>
            </a:r>
          </a:p>
          <a:p>
            <a:endParaRPr lang="tr-TR" dirty="0"/>
          </a:p>
          <a:p>
            <a:r>
              <a:rPr lang="tr-TR" dirty="0"/>
              <a:t>Olumsuz Otomatik Düşüncelerle Mücadele</a:t>
            </a:r>
          </a:p>
          <a:p>
            <a:endParaRPr lang="tr-TR" dirty="0"/>
          </a:p>
          <a:p>
            <a:r>
              <a:rPr lang="tr-TR" dirty="0"/>
              <a:t>Düzenli Ve Programlı Bir Çalışma Ortamı Oluşturma</a:t>
            </a:r>
          </a:p>
          <a:p>
            <a:endParaRPr lang="tr-TR" dirty="0"/>
          </a:p>
          <a:p>
            <a:r>
              <a:rPr lang="tr-TR" dirty="0"/>
              <a:t>Beslenme Ve Uyku Düzeni Oluşturma</a:t>
            </a:r>
          </a:p>
        </p:txBody>
      </p:sp>
      <p:sp>
        <p:nvSpPr>
          <p:cNvPr id="4" name="İçerik Yer Tutucusu 3">
            <a:extLst>
              <a:ext uri="{FF2B5EF4-FFF2-40B4-BE49-F238E27FC236}">
                <a16:creationId xmlns:a16="http://schemas.microsoft.com/office/drawing/2014/main" id="{62B37CBD-9E55-F0EF-A622-3DC61D513689}"/>
              </a:ext>
            </a:extLst>
          </p:cNvPr>
          <p:cNvSpPr>
            <a:spLocks noGrp="1"/>
          </p:cNvSpPr>
          <p:nvPr>
            <p:ph sz="half" idx="2"/>
          </p:nvPr>
        </p:nvSpPr>
        <p:spPr/>
        <p:txBody>
          <a:bodyPr>
            <a:normAutofit lnSpcReduction="10000"/>
          </a:bodyPr>
          <a:lstStyle/>
          <a:p>
            <a:r>
              <a:rPr lang="tr-TR" dirty="0"/>
              <a:t>Gevşeme Egzersizleri</a:t>
            </a:r>
          </a:p>
          <a:p>
            <a:endParaRPr lang="tr-TR" dirty="0"/>
          </a:p>
          <a:p>
            <a:endParaRPr lang="tr-TR" dirty="0"/>
          </a:p>
          <a:p>
            <a:r>
              <a:rPr lang="tr-TR" dirty="0"/>
              <a:t>Düşünceleri Durdurma Tekniği</a:t>
            </a:r>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51526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F0FF63-016B-57D7-5ACF-958DAEAE0D94}"/>
              </a:ext>
            </a:extLst>
          </p:cNvPr>
          <p:cNvSpPr>
            <a:spLocks noGrp="1"/>
          </p:cNvSpPr>
          <p:nvPr>
            <p:ph type="title"/>
          </p:nvPr>
        </p:nvSpPr>
        <p:spPr/>
        <p:txBody>
          <a:bodyPr>
            <a:normAutofit/>
          </a:bodyPr>
          <a:lstStyle/>
          <a:p>
            <a:r>
              <a:rPr lang="tr-TR" sz="4500" dirty="0">
                <a:solidFill>
                  <a:srgbClr val="FF0000"/>
                </a:solidFill>
                <a:latin typeface="Times New Roman" panose="02020603050405020304" pitchFamily="18" charset="0"/>
                <a:cs typeface="Times New Roman" panose="02020603050405020304" pitchFamily="18" charset="0"/>
              </a:rPr>
              <a:t>Kaygı Nedir ?</a:t>
            </a:r>
          </a:p>
        </p:txBody>
      </p:sp>
      <p:sp>
        <p:nvSpPr>
          <p:cNvPr id="3" name="İçerik Yer Tutucusu 2">
            <a:extLst>
              <a:ext uri="{FF2B5EF4-FFF2-40B4-BE49-F238E27FC236}">
                <a16:creationId xmlns:a16="http://schemas.microsoft.com/office/drawing/2014/main" id="{259A7F55-D7A5-478D-558D-71852417F302}"/>
              </a:ext>
            </a:extLst>
          </p:cNvPr>
          <p:cNvSpPr>
            <a:spLocks noGrp="1"/>
          </p:cNvSpPr>
          <p:nvPr>
            <p:ph idx="1"/>
          </p:nvPr>
        </p:nvSpPr>
        <p:spPr/>
        <p:txBody>
          <a:bodyPr>
            <a:normAutofit/>
          </a:bodyPr>
          <a:lstStyle/>
          <a:p>
            <a:endParaRPr lang="tr-TR" dirty="0"/>
          </a:p>
          <a:p>
            <a:endParaRPr lang="tr-TR" dirty="0"/>
          </a:p>
          <a:p>
            <a:pPr algn="just"/>
            <a:r>
              <a:rPr lang="tr-TR" b="0" i="0" dirty="0">
                <a:solidFill>
                  <a:srgbClr val="000000"/>
                </a:solidFill>
                <a:effectLst/>
                <a:latin typeface="Source Sans Pro" panose="020B0604020202020204" pitchFamily="34" charset="0"/>
              </a:rPr>
              <a:t>Kişinin sınav sonucunda elde edeceğini düşündüğü akademik başarısızlığı genelleyerek bunu kişiliğinin başarısızlığı olarak algılamasından kaynaklanan, dolayısıyla öğrenilen bilginin sınav sırasında etkili bir biçimde kullanılmasını engelleyen ve başarının düşmesine yol açan </a:t>
            </a:r>
            <a:r>
              <a:rPr lang="tr-TR" b="1" i="0" dirty="0">
                <a:solidFill>
                  <a:srgbClr val="000000"/>
                </a:solidFill>
                <a:effectLst/>
                <a:latin typeface="Source Sans Pro" panose="020B0604020202020204" pitchFamily="34" charset="0"/>
              </a:rPr>
              <a:t>yoğun kaygı durumudur.</a:t>
            </a:r>
            <a:endParaRPr lang="tr-TR" b="0" i="0" dirty="0">
              <a:solidFill>
                <a:srgbClr val="000000"/>
              </a:solidFill>
              <a:effectLst/>
              <a:latin typeface="Source Sans Pro" panose="020B0604020202020204" pitchFamily="34" charset="0"/>
            </a:endParaRPr>
          </a:p>
        </p:txBody>
      </p:sp>
    </p:spTree>
    <p:extLst>
      <p:ext uri="{BB962C8B-B14F-4D97-AF65-F5344CB8AC3E}">
        <p14:creationId xmlns:p14="http://schemas.microsoft.com/office/powerpoint/2010/main" val="186436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61AD98-23BD-51DF-367C-8B6871E5EE0F}"/>
              </a:ext>
            </a:extLst>
          </p:cNvPr>
          <p:cNvSpPr>
            <a:spLocks noGrp="1"/>
          </p:cNvSpPr>
          <p:nvPr>
            <p:ph idx="1"/>
          </p:nvPr>
        </p:nvSpPr>
        <p:spPr/>
        <p:txBody>
          <a:bodyPr/>
          <a:lstStyle/>
          <a:p>
            <a:pPr algn="just"/>
            <a:r>
              <a:rPr lang="tr-TR" b="0" i="0" dirty="0">
                <a:solidFill>
                  <a:srgbClr val="000000"/>
                </a:solidFill>
                <a:effectLst/>
                <a:latin typeface="Source Sans Pro" panose="020B0503030403020204" pitchFamily="34" charset="0"/>
              </a:rPr>
              <a:t>Sınav kaygısı aslında gerekli ve faydalıdır. Öğrenciyi öğrenmeye, bir amaç edinmeye motive eder. Faydalı olmayan </a:t>
            </a:r>
            <a:r>
              <a:rPr lang="tr-TR" b="1" i="0" dirty="0">
                <a:solidFill>
                  <a:srgbClr val="000000"/>
                </a:solidFill>
                <a:effectLst/>
                <a:latin typeface="Source Sans Pro" panose="020B0503030403020204" pitchFamily="34" charset="0"/>
              </a:rPr>
              <a:t>yüksek ve aşırı kaygıdır. </a:t>
            </a:r>
            <a:r>
              <a:rPr lang="tr-TR" b="0" i="0" dirty="0">
                <a:solidFill>
                  <a:srgbClr val="000000"/>
                </a:solidFill>
                <a:effectLst/>
                <a:latin typeface="Source Sans Pro" panose="020B0503030403020204" pitchFamily="34" charset="0"/>
              </a:rPr>
              <a:t>Aşırı sınav kaygısı başarısızlığa neden olur</a:t>
            </a:r>
            <a:r>
              <a:rPr lang="tr-TR" b="1" i="0" dirty="0">
                <a:solidFill>
                  <a:srgbClr val="000000"/>
                </a:solidFill>
                <a:effectLst/>
                <a:latin typeface="Source Sans Pro" panose="020B0503030403020204" pitchFamily="34" charset="0"/>
              </a:rPr>
              <a:t>. İstenilen kaygı orta düzey kaygıdır.</a:t>
            </a:r>
            <a:endParaRPr lang="tr-TR"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60676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937B6E7-63E1-76F7-DDC0-823CBA95144E}"/>
              </a:ext>
            </a:extLst>
          </p:cNvPr>
          <p:cNvPicPr>
            <a:picLocks noGrp="1" noChangeAspect="1"/>
          </p:cNvPicPr>
          <p:nvPr>
            <p:ph idx="1"/>
          </p:nvPr>
        </p:nvPicPr>
        <p:blipFill>
          <a:blip r:embed="rId2"/>
          <a:stretch>
            <a:fillRect/>
          </a:stretch>
        </p:blipFill>
        <p:spPr>
          <a:xfrm>
            <a:off x="675249" y="365125"/>
            <a:ext cx="9931791" cy="5811838"/>
          </a:xfrm>
          <a:prstGeom prst="rect">
            <a:avLst/>
          </a:prstGeom>
        </p:spPr>
      </p:pic>
    </p:spTree>
    <p:extLst>
      <p:ext uri="{BB962C8B-B14F-4D97-AF65-F5344CB8AC3E}">
        <p14:creationId xmlns:p14="http://schemas.microsoft.com/office/powerpoint/2010/main" val="136218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70E4A9-AAFA-C302-B536-0D111C942654}"/>
              </a:ext>
            </a:extLst>
          </p:cNvPr>
          <p:cNvSpPr>
            <a:spLocks noGrp="1"/>
          </p:cNvSpPr>
          <p:nvPr>
            <p:ph type="title"/>
          </p:nvPr>
        </p:nvSpPr>
        <p:spPr/>
        <p:txBody>
          <a:bodyPr/>
          <a:lstStyle/>
          <a:p>
            <a:r>
              <a:rPr lang="tr-TR" dirty="0">
                <a:solidFill>
                  <a:srgbClr val="FF0000"/>
                </a:solidFill>
              </a:rPr>
              <a:t> Sınav Kaygısının Sebepleri Nedir?</a:t>
            </a:r>
          </a:p>
        </p:txBody>
      </p:sp>
      <p:sp>
        <p:nvSpPr>
          <p:cNvPr id="3" name="İçerik Yer Tutucusu 2">
            <a:extLst>
              <a:ext uri="{FF2B5EF4-FFF2-40B4-BE49-F238E27FC236}">
                <a16:creationId xmlns:a16="http://schemas.microsoft.com/office/drawing/2014/main" id="{0B5696FD-A64C-CC54-F861-21DA94E705BD}"/>
              </a:ext>
            </a:extLst>
          </p:cNvPr>
          <p:cNvSpPr>
            <a:spLocks noGrp="1"/>
          </p:cNvSpPr>
          <p:nvPr>
            <p:ph idx="1"/>
          </p:nvPr>
        </p:nvSpPr>
        <p:spPr/>
        <p:txBody>
          <a:bodyPr/>
          <a:lstStyle/>
          <a:p>
            <a:pPr marL="0" indent="0">
              <a:buNone/>
            </a:pPr>
            <a:endParaRPr lang="tr-TR" dirty="0"/>
          </a:p>
          <a:p>
            <a:r>
              <a:rPr lang="tr-TR" dirty="0"/>
              <a:t>Kaygı, çocuğun çevresindeki insanların varlığıyla gelişir. Bulaşıcı bir duygu olduğundan dolayı kaygılı bir annenin çocuğunun da kaygılı olma olasılığı yüksektir. Anneden geçen kaygıyla çocuk, bilişsel yapısında yeni ilişkiler kurarak çevresindeki bazı kişiler ve durumlar karşısında da kaygı duymaya başlar.</a:t>
            </a: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79650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898CA44-258B-35CE-7FEF-6E3A115C877D}"/>
              </a:ext>
            </a:extLst>
          </p:cNvPr>
          <p:cNvSpPr>
            <a:spLocks noGrp="1"/>
          </p:cNvSpPr>
          <p:nvPr>
            <p:ph idx="1"/>
          </p:nvPr>
        </p:nvSpPr>
        <p:spPr>
          <a:xfrm>
            <a:off x="838200" y="773723"/>
            <a:ext cx="10515600" cy="5403240"/>
          </a:xfrm>
        </p:spPr>
        <p:txBody>
          <a:bodyPr>
            <a:normAutofit lnSpcReduction="10000"/>
          </a:bodyPr>
          <a:lstStyle/>
          <a:p>
            <a:pPr marL="0" indent="0">
              <a:buNone/>
            </a:pPr>
            <a:r>
              <a:rPr lang="tr-TR" dirty="0">
                <a:solidFill>
                  <a:srgbClr val="FF0000"/>
                </a:solidFill>
                <a:latin typeface="Times New Roman" panose="02020603050405020304" pitchFamily="18" charset="0"/>
                <a:cs typeface="Times New Roman" panose="02020603050405020304" pitchFamily="18" charset="0"/>
              </a:rPr>
              <a:t>Özgüven Eksikliği </a:t>
            </a:r>
          </a:p>
          <a:p>
            <a:pPr marL="0" indent="0">
              <a:buNone/>
            </a:pPr>
            <a:r>
              <a:rPr lang="tr-TR" dirty="0">
                <a:latin typeface="Times New Roman" panose="02020603050405020304" pitchFamily="18" charset="0"/>
                <a:cs typeface="Times New Roman" panose="02020603050405020304" pitchFamily="18" charset="0"/>
              </a:rPr>
              <a:t>Kendini yetersiz görmek  ve çalışsa dahi yapamayacağını düşünmek kaygıyı arttıran sebeplerden biridir.</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a:solidFill>
                  <a:srgbClr val="FF0000"/>
                </a:solidFill>
                <a:latin typeface="Times New Roman" panose="02020603050405020304" pitchFamily="18" charset="0"/>
                <a:cs typeface="Times New Roman" panose="02020603050405020304" pitchFamily="18" charset="0"/>
              </a:rPr>
              <a:t>Mükemmeliyetçilik Düşüncesi</a:t>
            </a:r>
          </a:p>
          <a:p>
            <a:pPr marL="0" indent="0" algn="just">
              <a:buNone/>
            </a:pPr>
            <a:r>
              <a:rPr lang="tr-TR" b="0" i="0" dirty="0">
                <a:solidFill>
                  <a:srgbClr val="000000"/>
                </a:solidFill>
                <a:effectLst/>
                <a:latin typeface="Times New Roman" panose="02020603050405020304" pitchFamily="18" charset="0"/>
                <a:cs typeface="Times New Roman" panose="02020603050405020304" pitchFamily="18" charset="0"/>
              </a:rPr>
              <a:t>Yaptıklarının, en iyisi ve hiç hatasız olması gerektiğine inanan kişinin kaygı düzeyi yükselir.</a:t>
            </a:r>
          </a:p>
          <a:p>
            <a:pPr marL="0" indent="0" algn="just">
              <a:buNone/>
            </a:pPr>
            <a:endParaRPr lang="tr-TR"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Aile Baskısı</a:t>
            </a:r>
          </a:p>
          <a:p>
            <a:pPr marL="0" indent="0" algn="just">
              <a:buNone/>
            </a:pPr>
            <a:r>
              <a:rPr lang="tr-TR" b="0" i="0" dirty="0">
                <a:solidFill>
                  <a:srgbClr val="000000"/>
                </a:solidFill>
                <a:effectLst/>
                <a:latin typeface="Source Sans Pro" panose="020B0503030403020204" pitchFamily="34" charset="0"/>
              </a:rPr>
              <a:t>Ailelerin çocuklarından çok fazla beklentisinin olması ve çocuğun bunları gerçekleştiremeyeceği düşüncesi de kaygı düzeyini yükseltir.</a:t>
            </a:r>
            <a:r>
              <a:rPr lang="tr-TR" b="1" i="0" dirty="0">
                <a:solidFill>
                  <a:srgbClr val="000000"/>
                </a:solidFill>
                <a:effectLst/>
                <a:latin typeface="Source Sans Pro" panose="020B0503030403020204" pitchFamily="34" charset="0"/>
              </a:rPr>
              <a:t>   </a:t>
            </a:r>
            <a:endParaRPr lang="tr-TR" b="0" i="0" dirty="0">
              <a:solidFill>
                <a:srgbClr val="000000"/>
              </a:solidFill>
              <a:effectLst/>
              <a:latin typeface="Source Sans Pro" panose="020B0503030403020204" pitchFamily="34"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52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A200ED-AA2D-F73F-B9F9-ACA453964ED7}"/>
              </a:ext>
            </a:extLst>
          </p:cNvPr>
          <p:cNvSpPr>
            <a:spLocks noGrp="1"/>
          </p:cNvSpPr>
          <p:nvPr>
            <p:ph idx="1"/>
          </p:nvPr>
        </p:nvSpPr>
        <p:spPr>
          <a:xfrm>
            <a:off x="838200" y="295422"/>
            <a:ext cx="10515600" cy="5881541"/>
          </a:xfrm>
        </p:spPr>
        <p:txBody>
          <a:bodyPr>
            <a:normAutofit/>
          </a:bodyPr>
          <a:lstStyle/>
          <a:p>
            <a:pPr marL="0" indent="0">
              <a:buNone/>
            </a:pPr>
            <a:r>
              <a:rPr lang="tr-TR" dirty="0">
                <a:solidFill>
                  <a:srgbClr val="FF0000"/>
                </a:solidFill>
                <a:latin typeface="Times New Roman" panose="02020603050405020304" pitchFamily="18" charset="0"/>
                <a:cs typeface="Times New Roman" panose="02020603050405020304" pitchFamily="18" charset="0"/>
              </a:rPr>
              <a:t>Başarısızlık Korkusu</a:t>
            </a:r>
          </a:p>
          <a:p>
            <a:pPr algn="just"/>
            <a:r>
              <a:rPr lang="tr-TR" b="0" i="0" dirty="0">
                <a:solidFill>
                  <a:srgbClr val="000000"/>
                </a:solidFill>
                <a:effectLst/>
                <a:latin typeface="Source Sans Pro" panose="020B0503030403020204" pitchFamily="34" charset="0"/>
              </a:rPr>
              <a:t>Başarısız olma korkusunu yoğun yaşayan bireylerin, kendilerine olan güvenleri azalır ve kaygı düzeyi yükselir.</a:t>
            </a:r>
            <a:endParaRPr lang="tr-TR" dirty="0">
              <a:latin typeface="Times New Roman" panose="02020603050405020304" pitchFamily="18" charset="0"/>
              <a:cs typeface="Times New Roman" panose="02020603050405020304" pitchFamily="18" charset="0"/>
            </a:endParaRPr>
          </a:p>
          <a:p>
            <a:pPr marL="0" indent="0">
              <a:buNone/>
            </a:pPr>
            <a:r>
              <a:rPr lang="tr-TR" dirty="0">
                <a:solidFill>
                  <a:srgbClr val="FF0000"/>
                </a:solidFill>
                <a:latin typeface="Times New Roman" panose="02020603050405020304" pitchFamily="18" charset="0"/>
                <a:cs typeface="Times New Roman" panose="02020603050405020304" pitchFamily="18" charset="0"/>
              </a:rPr>
              <a:t>Sınava Çok Fazla Anlam Yüklenmesi</a:t>
            </a:r>
          </a:p>
          <a:p>
            <a:pPr algn="just"/>
            <a:r>
              <a:rPr lang="tr-TR" b="0" i="0" dirty="0">
                <a:solidFill>
                  <a:srgbClr val="000000"/>
                </a:solidFill>
                <a:effectLst/>
                <a:latin typeface="Source Sans Pro" panose="020B0503030403020204" pitchFamily="34" charset="0"/>
              </a:rPr>
              <a:t>Kişinin potansiyellerine uygun olmayan amaç belirlemesi ya da sınavı kendini kanıtlayacağı bir platforma dönüştürmesi de kaygı düzeyini yükseltir.</a:t>
            </a:r>
            <a:endParaRPr lang="tr-TR" dirty="0">
              <a:latin typeface="Times New Roman" panose="02020603050405020304" pitchFamily="18" charset="0"/>
              <a:cs typeface="Times New Roman" panose="02020603050405020304" pitchFamily="18" charset="0"/>
            </a:endParaRPr>
          </a:p>
          <a:p>
            <a:pPr marL="0" indent="0">
              <a:buNone/>
            </a:pPr>
            <a:r>
              <a:rPr lang="tr-TR" dirty="0">
                <a:solidFill>
                  <a:srgbClr val="FF0000"/>
                </a:solidFill>
                <a:latin typeface="Times New Roman" panose="02020603050405020304" pitchFamily="18" charset="0"/>
                <a:cs typeface="Times New Roman" panose="02020603050405020304" pitchFamily="18" charset="0"/>
              </a:rPr>
              <a:t>Yanlış Ders Çalışma Alışkanlıkları</a:t>
            </a:r>
          </a:p>
          <a:p>
            <a:pPr algn="just"/>
            <a:r>
              <a:rPr lang="tr-TR" b="0" i="0" dirty="0">
                <a:solidFill>
                  <a:srgbClr val="000000"/>
                </a:solidFill>
                <a:effectLst/>
                <a:latin typeface="Source Sans Pro" panose="020B0503030403020204" pitchFamily="34" charset="0"/>
              </a:rPr>
              <a:t>Plansız ve programsız ders çalışmak başarısızlığın en önemli kaynağıdır. Kişinin motivasyonunun düşmesine neden olur.</a:t>
            </a:r>
          </a:p>
          <a:p>
            <a:pPr marL="0" indent="0">
              <a:buNone/>
            </a:pP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8720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6C5715-AD68-7671-074B-6D5A82BDAABE}"/>
              </a:ext>
            </a:extLst>
          </p:cNvPr>
          <p:cNvSpPr>
            <a:spLocks noGrp="1"/>
          </p:cNvSpPr>
          <p:nvPr>
            <p:ph idx="1"/>
          </p:nvPr>
        </p:nvSpPr>
        <p:spPr>
          <a:xfrm>
            <a:off x="838200" y="422031"/>
            <a:ext cx="10515600" cy="5754932"/>
          </a:xfrm>
        </p:spPr>
        <p:txBody>
          <a:bodyPr/>
          <a:lstStyle/>
          <a:p>
            <a:endParaRPr lang="tr-TR" dirty="0"/>
          </a:p>
          <a:p>
            <a:endParaRPr lang="tr-TR" dirty="0"/>
          </a:p>
          <a:p>
            <a:endParaRPr lang="tr-TR" dirty="0"/>
          </a:p>
          <a:p>
            <a:r>
              <a:rPr lang="tr-TR" dirty="0"/>
              <a:t>Sınav Kaygısının temelinde yatan sebep özgüven eksikliği, aile baskısı, yanlış çalışma alışkanlıklarıyla harmanlanan bilişsel hatalardır.</a:t>
            </a:r>
          </a:p>
          <a:p>
            <a:pPr marL="0" indent="0">
              <a:buNone/>
            </a:pPr>
            <a:r>
              <a:rPr lang="tr-TR" dirty="0"/>
              <a:t> </a:t>
            </a:r>
          </a:p>
          <a:p>
            <a:pPr marL="0" indent="0">
              <a:buNone/>
            </a:pPr>
            <a:r>
              <a:rPr lang="tr-TR" dirty="0"/>
              <a:t>Kaygının bir dili vardır ve bu dil gerçekçi veya akılcı değildir.  Örneğin Başkalarının gözünde başarılı birisi olabilmem için başarılı davranmam gerekir. Her bir başarı, beni çevremde daha değerli yapar başarısız olmam ise değer sevgi ve saygıdan yoksun olacağım anlamına gelir. Bu dil ya da düşünce kaygımızı arttırır.</a:t>
            </a:r>
          </a:p>
          <a:p>
            <a:endParaRPr lang="tr-TR" dirty="0"/>
          </a:p>
        </p:txBody>
      </p:sp>
    </p:spTree>
    <p:extLst>
      <p:ext uri="{BB962C8B-B14F-4D97-AF65-F5344CB8AC3E}">
        <p14:creationId xmlns:p14="http://schemas.microsoft.com/office/powerpoint/2010/main" val="61362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EB6912-A6CC-AC47-41AF-8BF72FA6FAC9}"/>
              </a:ext>
            </a:extLst>
          </p:cNvPr>
          <p:cNvSpPr>
            <a:spLocks noGrp="1"/>
          </p:cNvSpPr>
          <p:nvPr>
            <p:ph idx="1"/>
          </p:nvPr>
        </p:nvSpPr>
        <p:spPr>
          <a:xfrm>
            <a:off x="209843" y="509954"/>
            <a:ext cx="5886157" cy="4121834"/>
          </a:xfrm>
        </p:spPr>
        <p:txBody>
          <a:bodyPr>
            <a:normAutofit fontScale="92500" lnSpcReduction="10000"/>
          </a:bodyPr>
          <a:lstStyle/>
          <a:p>
            <a:endParaRPr lang="tr-TR" sz="2800" i="1" dirty="0">
              <a:latin typeface="Times New Roman" panose="02020603050405020304" pitchFamily="18" charset="0"/>
              <a:cs typeface="Times New Roman" panose="02020603050405020304" pitchFamily="18" charset="0"/>
            </a:endParaRPr>
          </a:p>
          <a:p>
            <a:endParaRPr lang="tr-TR" i="1" dirty="0">
              <a:latin typeface="Times New Roman" panose="02020603050405020304" pitchFamily="18" charset="0"/>
              <a:cs typeface="Times New Roman" panose="02020603050405020304" pitchFamily="18" charset="0"/>
            </a:endParaRPr>
          </a:p>
          <a:p>
            <a:endParaRPr lang="tr-TR" sz="2800" i="1" dirty="0">
              <a:latin typeface="Times New Roman" panose="02020603050405020304" pitchFamily="18" charset="0"/>
              <a:cs typeface="Times New Roman" panose="02020603050405020304" pitchFamily="18" charset="0"/>
            </a:endParaRPr>
          </a:p>
          <a:p>
            <a:r>
              <a:rPr lang="tr-TR" sz="2800" i="1" dirty="0">
                <a:latin typeface="Times New Roman" panose="02020603050405020304" pitchFamily="18" charset="0"/>
                <a:cs typeface="Times New Roman" panose="02020603050405020304" pitchFamily="18" charset="0"/>
              </a:rPr>
              <a:t>Kaygı ile ilgili yapılan bir araştırmada  ölüm riski barındıran bir ameliyata girecek hasta ile sınava girecek bir öğrencinin kaygıları karşılaştırılmış ve sınava girecek öğrencinin yaşadığı kaygının ölüm riski olan bir ameliyata girecek hastadan kat be kat kaygı yaşadığı sonucuna varılmıştır.</a:t>
            </a:r>
          </a:p>
          <a:p>
            <a:endParaRPr lang="tr-TR" dirty="0"/>
          </a:p>
        </p:txBody>
      </p:sp>
      <p:pic>
        <p:nvPicPr>
          <p:cNvPr id="2" name="Resim 1">
            <a:extLst>
              <a:ext uri="{FF2B5EF4-FFF2-40B4-BE49-F238E27FC236}">
                <a16:creationId xmlns:a16="http://schemas.microsoft.com/office/drawing/2014/main" id="{0E038BE2-5F6C-DE6E-382A-EC8AE23CC97E}"/>
              </a:ext>
            </a:extLst>
          </p:cNvPr>
          <p:cNvPicPr>
            <a:picLocks noChangeAspect="1"/>
          </p:cNvPicPr>
          <p:nvPr/>
        </p:nvPicPr>
        <p:blipFill>
          <a:blip r:embed="rId2"/>
          <a:stretch>
            <a:fillRect/>
          </a:stretch>
        </p:blipFill>
        <p:spPr>
          <a:xfrm>
            <a:off x="6879101" y="1547448"/>
            <a:ext cx="4643511" cy="3151162"/>
          </a:xfrm>
          <a:prstGeom prst="rect">
            <a:avLst/>
          </a:prstGeom>
        </p:spPr>
      </p:pic>
    </p:spTree>
    <p:extLst>
      <p:ext uri="{BB962C8B-B14F-4D97-AF65-F5344CB8AC3E}">
        <p14:creationId xmlns:p14="http://schemas.microsoft.com/office/powerpoint/2010/main" val="8626185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643</Words>
  <Application>Microsoft Office PowerPoint</Application>
  <PresentationFormat>Geniş ekran</PresentationFormat>
  <Paragraphs>56</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Calibri</vt:lpstr>
      <vt:lpstr>Calibri Light</vt:lpstr>
      <vt:lpstr>Source Sans Pro</vt:lpstr>
      <vt:lpstr>Tahoma</vt:lpstr>
      <vt:lpstr>Times New Roman</vt:lpstr>
      <vt:lpstr>Office Teması</vt:lpstr>
      <vt:lpstr>SINAV KAYGISI</vt:lpstr>
      <vt:lpstr>Kaygı Nedir ?</vt:lpstr>
      <vt:lpstr>PowerPoint Sunusu</vt:lpstr>
      <vt:lpstr>PowerPoint Sunusu</vt:lpstr>
      <vt:lpstr> Sınav Kaygısının Sebepleri Nedir?</vt:lpstr>
      <vt:lpstr>PowerPoint Sunusu</vt:lpstr>
      <vt:lpstr>PowerPoint Sunusu</vt:lpstr>
      <vt:lpstr>PowerPoint Sunusu</vt:lpstr>
      <vt:lpstr>PowerPoint Sunusu</vt:lpstr>
      <vt:lpstr>   Sınav Kaygısının Fizyolojik Belirtileri</vt:lpstr>
      <vt:lpstr>Sınav Kaygısının Duygusal Belirtiler</vt:lpstr>
      <vt:lpstr>Sınav Kaygısında Bilişsel Belirtiler</vt:lpstr>
      <vt:lpstr>Sınav Kaygısıyla Başetme Stratejileri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dc:title>
  <dc:creator>burak can göllü</dc:creator>
  <cp:lastModifiedBy>90541</cp:lastModifiedBy>
  <cp:revision>35</cp:revision>
  <dcterms:created xsi:type="dcterms:W3CDTF">2022-07-17T11:32:11Z</dcterms:created>
  <dcterms:modified xsi:type="dcterms:W3CDTF">2022-12-22T19:53:22Z</dcterms:modified>
</cp:coreProperties>
</file>